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tek" initials="B" lastIdx="1" clrIdx="0">
    <p:extLst>
      <p:ext uri="{19B8F6BF-5375-455C-9EA6-DF929625EA0E}">
        <p15:presenceInfo xmlns:p15="http://schemas.microsoft.com/office/powerpoint/2012/main" userId="Barte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98C20-3E6D-4DCC-90E8-8042132C1C7E}" type="datetimeFigureOut">
              <a:rPr lang="pl-PL"/>
              <a:pPr>
                <a:defRPr/>
              </a:pPr>
              <a:t>2020-08-17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54B0D-069B-492D-AE56-EBA5DFE1B02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8814A-95D9-4F27-BB2A-89365E1E4EB1}" type="datetimeFigureOut">
              <a:rPr lang="pl-PL"/>
              <a:pPr>
                <a:defRPr/>
              </a:pPr>
              <a:t>2020-08-17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3592B-A95D-4A07-ADD4-75951FB84C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8934C-BB60-4BEB-AE72-4BF8599A98B9}" type="datetimeFigureOut">
              <a:rPr lang="pl-PL"/>
              <a:pPr>
                <a:defRPr/>
              </a:pPr>
              <a:t>2020-08-17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E3E4F-615B-461E-B4EA-65AD0E19017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8C4D5-AE7B-4D61-8FC4-11BDEDCF7E13}" type="datetimeFigureOut">
              <a:rPr lang="pl-PL"/>
              <a:pPr>
                <a:defRPr/>
              </a:pPr>
              <a:t>2020-08-17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45133-2E91-4A26-9AAC-AE5C4200CB1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AC8A2-F6B1-4A27-93F6-FF0001C39114}" type="datetimeFigureOut">
              <a:rPr lang="pl-PL"/>
              <a:pPr>
                <a:defRPr/>
              </a:pPr>
              <a:t>2020-08-17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9FEC-07CF-4D1E-8E40-ADA1A322DD0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7A924-D445-470E-8B74-0261EB02F933}" type="datetimeFigureOut">
              <a:rPr lang="pl-PL"/>
              <a:pPr>
                <a:defRPr/>
              </a:pPr>
              <a:t>2020-08-17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4E401-B60B-4A54-A83E-49B27A99575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EF166-4C3B-4DB9-B74B-CD396C08EB8D}" type="datetimeFigureOut">
              <a:rPr lang="pl-PL"/>
              <a:pPr>
                <a:defRPr/>
              </a:pPr>
              <a:t>2020-08-17</a:t>
            </a:fld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A67E3-CAF7-4736-B857-A0A5F71C11E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C3A36-149F-45FC-91B5-3834A0AEA49A}" type="datetimeFigureOut">
              <a:rPr lang="pl-PL"/>
              <a:pPr>
                <a:defRPr/>
              </a:pPr>
              <a:t>2020-08-17</a:t>
            </a:fld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91E2A-313F-48AA-B431-6AAB7CE84C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5A62F-5EAC-4312-A9C3-09928CD59505}" type="datetimeFigureOut">
              <a:rPr lang="pl-PL"/>
              <a:pPr>
                <a:defRPr/>
              </a:pPr>
              <a:t>2020-08-17</a:t>
            </a:fld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96C76-B538-4B6A-9BD1-51CD0FF95BB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21E84-3A19-42DA-AA08-9742EA80E80A}" type="datetimeFigureOut">
              <a:rPr lang="pl-PL"/>
              <a:pPr>
                <a:defRPr/>
              </a:pPr>
              <a:t>2020-08-17</a:t>
            </a:fld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8FC9B-15DE-4AD7-961D-6836E53C794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00C5F-87AE-49D3-921B-0B5B49430F5E}" type="datetimeFigureOut">
              <a:rPr lang="pl-PL"/>
              <a:pPr>
                <a:defRPr/>
              </a:pPr>
              <a:t>2020-08-17</a:t>
            </a:fld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BC292-78AA-4A04-B18A-EAC6FEEF595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69FD-D421-4C31-A38F-CB3D6B4BCA33}" type="datetimeFigureOut">
              <a:rPr lang="pl-PL"/>
              <a:pPr>
                <a:defRPr/>
              </a:pPr>
              <a:t>2020-08-17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1A640-D577-4DFC-A21B-C1A526EBF3F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7D1B2-EAEA-4598-974C-57621F998D08}" type="datetimeFigureOut">
              <a:rPr lang="pl-PL"/>
              <a:pPr>
                <a:defRPr/>
              </a:pPr>
              <a:t>2020-08-17</a:t>
            </a:fld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84C54-09C2-47C9-A812-FD5E2DAE5CF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34369-0D87-43E2-9F43-AF85A904DD86}" type="datetimeFigureOut">
              <a:rPr lang="pl-PL"/>
              <a:pPr>
                <a:defRPr/>
              </a:pPr>
              <a:t>2020-08-17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B69FD-BA12-4280-B360-34F974F8247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3FCA5-5B90-4C86-BCC7-72D09E8AC62E}" type="datetimeFigureOut">
              <a:rPr lang="pl-PL"/>
              <a:pPr>
                <a:defRPr/>
              </a:pPr>
              <a:t>2020-08-17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41A1F-267A-453A-A931-9A2A32A11AF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FC80B-86BE-4B40-A109-B439849C0472}" type="datetimeFigureOut">
              <a:rPr lang="pl-PL"/>
              <a:pPr>
                <a:defRPr/>
              </a:pPr>
              <a:t>2020-08-17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AE9C4-3314-4348-881A-BDE77DDD71A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63DAC-6CAA-410E-987E-60F9BB56427B}" type="datetimeFigureOut">
              <a:rPr lang="pl-PL"/>
              <a:pPr>
                <a:defRPr/>
              </a:pPr>
              <a:t>2020-08-17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6FD83-13B5-4D45-8F78-D641AE25F8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9A504-AD3F-45B8-AC9C-341FC6EDC6BF}" type="datetimeFigureOut">
              <a:rPr lang="pl-PL"/>
              <a:pPr>
                <a:defRPr/>
              </a:pPr>
              <a:t>2020-08-17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47E7A-4874-4B05-81DD-67967BDF668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059DB-9749-4BDF-9452-20FAC52FCA23}" type="datetimeFigureOut">
              <a:rPr lang="pl-PL"/>
              <a:pPr>
                <a:defRPr/>
              </a:pPr>
              <a:t>2020-08-17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1CF49-75CC-400D-B69E-9AADC9261C1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1809-4E64-41D0-9D55-03E7CFF3B1E0}" type="datetimeFigureOut">
              <a:rPr lang="pl-PL"/>
              <a:pPr>
                <a:defRPr/>
              </a:pPr>
              <a:t>2020-08-17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49C45-A956-4D02-A13F-256540476C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F0024-3B65-46ED-A2EC-DABF9401DDBB}" type="datetimeFigureOut">
              <a:rPr lang="pl-PL"/>
              <a:pPr>
                <a:defRPr/>
              </a:pPr>
              <a:t>2020-08-17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C106E-6B02-4A00-96E0-8F65D4DFC1C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7428-F7DD-490A-8841-B202620ED4DE}" type="datetimeFigureOut">
              <a:rPr lang="pl-PL"/>
              <a:pPr>
                <a:defRPr/>
              </a:pPr>
              <a:t>2020-08-17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E07D2-1D99-4BC0-A7C4-A181B4281A5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A69EE5-1988-4976-8390-52D62A446CF7}" type="datetimeFigureOut">
              <a:rPr lang="pl-PL"/>
              <a:pPr>
                <a:defRPr/>
              </a:pPr>
              <a:t>2020-08-17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A064B5-A17E-4552-B4CB-5FAB428BE21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fld id="{FCAA0DD4-3699-4150-B1DC-E765ADD8EECB}" type="datetimeFigureOut">
              <a:rPr lang="pl-PL"/>
              <a:pPr>
                <a:defRPr/>
              </a:pPr>
              <a:t>2020-08-17</a:t>
            </a:fld>
            <a:endParaRPr lang="pl-PL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fld id="{DFB9BAE0-438F-4DE5-A012-CB8AE3184C4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pic>
        <p:nvPicPr>
          <p:cNvPr id="13319" name="Picture 7" descr="prezentacja szablon-2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4113213" y="-1304925"/>
            <a:ext cx="18288001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prezentacja szablon-2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3048000" y="-1714500"/>
            <a:ext cx="18288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 descr="prezentacja szablon-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207875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3048000" y="929409"/>
            <a:ext cx="9144000" cy="3743325"/>
          </a:xfrm>
        </p:spPr>
        <p:txBody>
          <a:bodyPr rtlCol="0" anchor="b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6000" b="1" dirty="0"/>
              <a:t>Sędziowanie na co dzień</a:t>
            </a:r>
            <a:r>
              <a:rPr lang="pl-PL" sz="6000" dirty="0"/>
              <a:t> </a:t>
            </a:r>
            <a:r>
              <a:rPr lang="pl-PL" sz="4800" dirty="0"/>
              <a:t/>
            </a:r>
            <a:br>
              <a:rPr lang="pl-PL" sz="4800" dirty="0"/>
            </a:br>
            <a:r>
              <a:rPr lang="pl-PL" sz="4800" dirty="0"/>
              <a:t>w świetle wytycznych </a:t>
            </a:r>
            <a:br>
              <a:rPr lang="pl-PL" sz="4800" dirty="0"/>
            </a:br>
            <a:r>
              <a:rPr lang="pl-PL" sz="4800" dirty="0"/>
              <a:t>z Kursu dla Kandydatów na </a:t>
            </a:r>
            <a:br>
              <a:rPr lang="pl-PL" sz="4800" dirty="0"/>
            </a:br>
            <a:r>
              <a:rPr lang="pl-PL" sz="4800" dirty="0"/>
              <a:t>Sędziów Międzynarodowych </a:t>
            </a:r>
            <a:br>
              <a:rPr lang="pl-PL" sz="4800" dirty="0"/>
            </a:br>
            <a:r>
              <a:rPr lang="pl-PL" sz="4800" b="1" dirty="0"/>
              <a:t>Ankara, grudzień 2019</a:t>
            </a:r>
          </a:p>
        </p:txBody>
      </p:sp>
      <p:sp>
        <p:nvSpPr>
          <p:cNvPr id="25603" name="Podtytuł 2"/>
          <p:cNvSpPr>
            <a:spLocks noGrp="1"/>
          </p:cNvSpPr>
          <p:nvPr>
            <p:ph type="subTitle" idx="4294967295"/>
          </p:nvPr>
        </p:nvSpPr>
        <p:spPr>
          <a:xfrm>
            <a:off x="7046913" y="5218113"/>
            <a:ext cx="5145087" cy="619125"/>
          </a:xfrm>
        </p:spPr>
        <p:txBody>
          <a:bodyPr/>
          <a:lstStyle/>
          <a:p>
            <a:pPr marL="0" indent="0" algn="r" eaLnBrk="1" hangingPunct="1">
              <a:buFont typeface="Arial" charset="0"/>
              <a:buNone/>
            </a:pPr>
            <a:r>
              <a:rPr lang="pl-PL" sz="2400" dirty="0">
                <a:solidFill>
                  <a:schemeClr val="bg1"/>
                </a:solidFill>
                <a:latin typeface="Arial" charset="0"/>
              </a:rPr>
              <a:t>Bartłomiej Adamczyk</a:t>
            </a:r>
            <a:endParaRPr lang="pl-PL" sz="2400" dirty="0">
              <a:solidFill>
                <a:schemeClr val="bg1"/>
              </a:solidFill>
            </a:endParaRPr>
          </a:p>
          <a:p>
            <a:pPr marL="0" indent="0" algn="r" eaLnBrk="1" hangingPunct="1">
              <a:buFont typeface="Arial" charset="0"/>
              <a:buNone/>
            </a:pPr>
            <a:r>
              <a:rPr lang="pl-PL" sz="2400" dirty="0">
                <a:solidFill>
                  <a:schemeClr val="bg1"/>
                </a:solidFill>
              </a:rPr>
              <a:t>Sierpień 2020 r.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 descr="prezentacja szablon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-9525"/>
            <a:ext cx="1220787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ytuł 1">
            <a:extLst>
              <a:ext uri="{FF2B5EF4-FFF2-40B4-BE49-F238E27FC236}">
                <a16:creationId xmlns="" xmlns:a16="http://schemas.microsoft.com/office/drawing/2014/main" id="{BEAF73DF-955A-4954-8CB7-F072006FC13C}"/>
              </a:ext>
            </a:extLst>
          </p:cNvPr>
          <p:cNvSpPr txBox="1">
            <a:spLocks/>
          </p:cNvSpPr>
          <p:nvPr/>
        </p:nvSpPr>
        <p:spPr bwMode="auto">
          <a:xfrm>
            <a:off x="393191" y="1238003"/>
            <a:ext cx="10815221" cy="258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25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600" dirty="0"/>
              <a:t>W trakcie meczu kierujmy się zasadą: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pl-PL" sz="3600" dirty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5400" b="1" dirty="0"/>
              <a:t>„Jeden uśmiech więcej – jedna kartka mniej”</a:t>
            </a:r>
            <a:r>
              <a:rPr lang="pl-PL" sz="3600" b="1" dirty="0"/>
              <a:t/>
            </a:r>
            <a:br>
              <a:rPr lang="pl-PL" sz="3600" b="1" dirty="0"/>
            </a:br>
            <a:r>
              <a:rPr lang="pl-PL" sz="3600" b="1" dirty="0"/>
              <a:t/>
            </a:r>
            <a:br>
              <a:rPr lang="pl-PL" sz="3600" b="1" dirty="0"/>
            </a:br>
            <a:endParaRPr lang="pl-PL" sz="3600" b="1" dirty="0"/>
          </a:p>
        </p:txBody>
      </p:sp>
      <p:pic>
        <p:nvPicPr>
          <p:cNvPr id="2" name="Obraz 1">
            <a:extLst>
              <a:ext uri="{FF2B5EF4-FFF2-40B4-BE49-F238E27FC236}">
                <a16:creationId xmlns="" xmlns:a16="http://schemas.microsoft.com/office/drawing/2014/main" id="{09900577-B90D-496B-A547-5C944470F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218" y="3620642"/>
            <a:ext cx="2857500" cy="160972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C5D02A19-7931-4DCD-ACB1-8AD9B697D1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866" t="33459" r="20630" b="36429"/>
          <a:stretch/>
        </p:blipFill>
        <p:spPr>
          <a:xfrm>
            <a:off x="769434" y="3468029"/>
            <a:ext cx="3222704" cy="2018372"/>
          </a:xfrm>
          <a:prstGeom prst="rect">
            <a:avLst/>
          </a:prstGeom>
        </p:spPr>
      </p:pic>
      <p:sp>
        <p:nvSpPr>
          <p:cNvPr id="7" name="Strzałka: w prawo 6">
            <a:extLst>
              <a:ext uri="{FF2B5EF4-FFF2-40B4-BE49-F238E27FC236}">
                <a16:creationId xmlns="" xmlns:a16="http://schemas.microsoft.com/office/drawing/2014/main" id="{2A8FC8F6-D6F3-4238-BBA5-68738D4CA05E}"/>
              </a:ext>
            </a:extLst>
          </p:cNvPr>
          <p:cNvSpPr/>
          <p:nvPr/>
        </p:nvSpPr>
        <p:spPr>
          <a:xfrm>
            <a:off x="4215384" y="4133088"/>
            <a:ext cx="1280160" cy="676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6"/>
          <a:stretch/>
        </p:blipFill>
        <p:spPr>
          <a:xfrm>
            <a:off x="5904610" y="3189692"/>
            <a:ext cx="5527048" cy="328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8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 descr="prezentacja szablon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-9525"/>
            <a:ext cx="1220787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ytuł 1">
            <a:extLst>
              <a:ext uri="{FF2B5EF4-FFF2-40B4-BE49-F238E27FC236}">
                <a16:creationId xmlns="" xmlns:a16="http://schemas.microsoft.com/office/drawing/2014/main" id="{BEAF73DF-955A-4954-8CB7-F072006FC13C}"/>
              </a:ext>
            </a:extLst>
          </p:cNvPr>
          <p:cNvSpPr txBox="1">
            <a:spLocks/>
          </p:cNvSpPr>
          <p:nvPr/>
        </p:nvSpPr>
        <p:spPr bwMode="auto">
          <a:xfrm>
            <a:off x="228599" y="1527883"/>
            <a:ext cx="10815221" cy="457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/>
              <a:t>Życzę udanego sezonu 2020 / 2021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pl-PL" dirty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/>
              <a:t>Dziękuję za uwagę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pl-PL" sz="3600" dirty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pl-PL" sz="3600" dirty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600" b="1" dirty="0"/>
              <a:t/>
            </a:r>
            <a:br>
              <a:rPr lang="pl-PL" sz="3600" b="1" dirty="0"/>
            </a:br>
            <a:r>
              <a:rPr lang="pl-PL" sz="3600" b="1" dirty="0"/>
              <a:t/>
            </a:r>
            <a:br>
              <a:rPr lang="pl-PL" sz="3600" b="1" dirty="0"/>
            </a:br>
            <a:endParaRPr lang="pl-PL" sz="3600" b="1" dirty="0"/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23D14A5F-3550-429B-9D29-0C51851EE6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29" y="3551068"/>
            <a:ext cx="4422046" cy="302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15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 descr="prezentacja szablon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0"/>
            <a:ext cx="1220787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ytuł 1">
            <a:extLst>
              <a:ext uri="{FF2B5EF4-FFF2-40B4-BE49-F238E27FC236}">
                <a16:creationId xmlns="" xmlns:a16="http://schemas.microsoft.com/office/drawing/2014/main" id="{BEAF73DF-955A-4954-8CB7-F072006FC13C}"/>
              </a:ext>
            </a:extLst>
          </p:cNvPr>
          <p:cNvSpPr txBox="1">
            <a:spLocks/>
          </p:cNvSpPr>
          <p:nvPr/>
        </p:nvSpPr>
        <p:spPr bwMode="auto">
          <a:xfrm>
            <a:off x="4251821" y="1481959"/>
            <a:ext cx="7437267" cy="229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700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4800" b="1" dirty="0"/>
              <a:t>W zdrowym ciele  - zdrowy duch</a:t>
            </a:r>
            <a:br>
              <a:rPr lang="pl-PL" sz="4800" b="1" dirty="0"/>
            </a:br>
            <a:endParaRPr lang="pl-PL" sz="4800" b="1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pl-PL" sz="4800" b="1" dirty="0"/>
              <a:t>Sędzia to osoba aktywna </a:t>
            </a:r>
            <a:r>
              <a:rPr lang="pl-PL" sz="4800" b="1" dirty="0" smtClean="0"/>
              <a:t>fizycznie, </a:t>
            </a:r>
            <a:r>
              <a:rPr lang="pl-PL" sz="4800" b="1" dirty="0"/>
              <a:t>wyróżniająca się dobrym stanem zdrowia</a:t>
            </a:r>
            <a:br>
              <a:rPr lang="pl-PL" sz="4800" b="1" dirty="0"/>
            </a:br>
            <a:endParaRPr lang="pl-PL" sz="4800" b="1" dirty="0"/>
          </a:p>
        </p:txBody>
      </p:sp>
      <p:pic>
        <p:nvPicPr>
          <p:cNvPr id="2" name="Obraz 1">
            <a:extLst>
              <a:ext uri="{FF2B5EF4-FFF2-40B4-BE49-F238E27FC236}">
                <a16:creationId xmlns="" xmlns:a16="http://schemas.microsoft.com/office/drawing/2014/main" id="{8F6973D0-1C84-4FE7-BA39-F26C7C6F8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409" y="1956896"/>
            <a:ext cx="2857500" cy="17145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92C3279F-FB1C-47B7-9333-B0C4670CC6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230" y="3854669"/>
            <a:ext cx="2483727" cy="248372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E778966F-D136-4E7C-BD99-D9C1B45B9D55}"/>
              </a:ext>
            </a:extLst>
          </p:cNvPr>
          <p:cNvSpPr txBox="1"/>
          <p:nvPr/>
        </p:nvSpPr>
        <p:spPr>
          <a:xfrm>
            <a:off x="1340069" y="4650828"/>
            <a:ext cx="5573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dirty="0"/>
              <a:t>20 kandydatów zostało odrzuconych we wstępnej selekcji do IRCC ze względu na zastrzeżenia do ich stanu </a:t>
            </a:r>
            <a:r>
              <a:rPr lang="pl-PL" sz="1800" b="1" dirty="0" smtClean="0"/>
              <a:t>zdrowia! </a:t>
            </a:r>
            <a:endParaRPr lang="pl-PL" sz="1800" b="1" dirty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 descr="prezentacja szablon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0"/>
            <a:ext cx="1220787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ytuł 1">
            <a:extLst>
              <a:ext uri="{FF2B5EF4-FFF2-40B4-BE49-F238E27FC236}">
                <a16:creationId xmlns="" xmlns:a16="http://schemas.microsoft.com/office/drawing/2014/main" id="{BEAF73DF-955A-4954-8CB7-F072006FC13C}"/>
              </a:ext>
            </a:extLst>
          </p:cNvPr>
          <p:cNvSpPr txBox="1">
            <a:spLocks/>
          </p:cNvSpPr>
          <p:nvPr/>
        </p:nvSpPr>
        <p:spPr bwMode="auto">
          <a:xfrm>
            <a:off x="4912885" y="1813034"/>
            <a:ext cx="6790881" cy="118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lnSpcReduction="1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pl-PL" sz="2800" b="1" dirty="0"/>
              <a:t>Coraz powszechniejsze wśród sędziów 	stają się cykliczne badania wzroku, słuchu, pomiary ciśnienia krwi czy EKG serca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="" xmlns:a16="http://schemas.microsoft.com/office/drawing/2014/main" id="{6862C7A0-AED8-4765-B8B4-2802FAF7F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06" y="1269747"/>
            <a:ext cx="4358122" cy="2908115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30D5E8DE-72F1-4A61-B35B-22FFE5D92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744" y="4207107"/>
            <a:ext cx="4272455" cy="218893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6A96C1C1-FA95-43C6-B477-43928DFB2CF8}"/>
              </a:ext>
            </a:extLst>
          </p:cNvPr>
          <p:cNvSpPr txBox="1"/>
          <p:nvPr/>
        </p:nvSpPr>
        <p:spPr>
          <a:xfrm>
            <a:off x="2266905" y="4745420"/>
            <a:ext cx="529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dirty="0"/>
              <a:t>Testy wydolnościowe (test Coopera) coraz częściej są elementem selekcji </a:t>
            </a:r>
            <a:r>
              <a:rPr lang="pl-PL" sz="1800" b="1" dirty="0" smtClean="0"/>
              <a:t>sędziów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823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 descr="prezentacja szablon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0"/>
            <a:ext cx="1220787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ytuł 1">
            <a:extLst>
              <a:ext uri="{FF2B5EF4-FFF2-40B4-BE49-F238E27FC236}">
                <a16:creationId xmlns="" xmlns:a16="http://schemas.microsoft.com/office/drawing/2014/main" id="{BEAF73DF-955A-4954-8CB7-F072006FC13C}"/>
              </a:ext>
            </a:extLst>
          </p:cNvPr>
          <p:cNvSpPr txBox="1">
            <a:spLocks/>
          </p:cNvSpPr>
          <p:nvPr/>
        </p:nvSpPr>
        <p:spPr bwMode="auto">
          <a:xfrm>
            <a:off x="1791508" y="1462266"/>
            <a:ext cx="10452917" cy="1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lnSpcReduction="1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600" b="1" dirty="0"/>
              <a:t/>
            </a:r>
            <a:br>
              <a:rPr lang="pl-PL" sz="3600" b="1" dirty="0"/>
            </a:br>
            <a:endParaRPr lang="pl-PL" sz="3600" b="1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pl-PL" sz="3600" b="1" dirty="0"/>
              <a:t>BMI to nadal bardzo ważny wskaźnik, będący wyznacznikiem odpowiedniej 	sylwetki sędziego.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pl-PL" sz="4800" b="1" dirty="0"/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CD3D6B08-D945-47A3-A005-8DC4DD795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010" y="3334503"/>
            <a:ext cx="4039741" cy="333113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96BF4328-5C51-43BE-B4B4-CBF55D882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56" y="1210481"/>
            <a:ext cx="1765176" cy="531391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3D8A27BB-BD3B-4E62-87C4-6FDD604C400C}"/>
              </a:ext>
            </a:extLst>
          </p:cNvPr>
          <p:cNvSpPr txBox="1"/>
          <p:nvPr/>
        </p:nvSpPr>
        <p:spPr>
          <a:xfrm>
            <a:off x="7304412" y="1517904"/>
            <a:ext cx="3017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" name="Strzałka: w lewo 6">
            <a:extLst>
              <a:ext uri="{FF2B5EF4-FFF2-40B4-BE49-F238E27FC236}">
                <a16:creationId xmlns="" xmlns:a16="http://schemas.microsoft.com/office/drawing/2014/main" id="{2B7FA494-A800-45A8-90E9-F845632836E2}"/>
              </a:ext>
            </a:extLst>
          </p:cNvPr>
          <p:cNvSpPr/>
          <p:nvPr/>
        </p:nvSpPr>
        <p:spPr>
          <a:xfrm>
            <a:off x="2450592" y="4242816"/>
            <a:ext cx="3813048" cy="10607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14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 descr="prezentacja szablon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0"/>
            <a:ext cx="1220787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ytuł 1">
            <a:extLst>
              <a:ext uri="{FF2B5EF4-FFF2-40B4-BE49-F238E27FC236}">
                <a16:creationId xmlns="" xmlns:a16="http://schemas.microsoft.com/office/drawing/2014/main" id="{BEAF73DF-955A-4954-8CB7-F072006FC13C}"/>
              </a:ext>
            </a:extLst>
          </p:cNvPr>
          <p:cNvSpPr txBox="1">
            <a:spLocks/>
          </p:cNvSpPr>
          <p:nvPr/>
        </p:nvSpPr>
        <p:spPr bwMode="auto">
          <a:xfrm>
            <a:off x="136187" y="1287263"/>
            <a:ext cx="5301575" cy="505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2500" lnSpcReduction="1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600" b="1" dirty="0"/>
              <a:t>Używki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pl-PL" sz="3600" b="1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pl-PL" sz="3600" b="1" dirty="0"/>
              <a:t>Niemal codziennością na meczach międzynarodowych jest poddawanie sędziów testom na obecność alkoholu</a:t>
            </a:r>
            <a:br>
              <a:rPr lang="pl-PL" sz="3600" b="1" dirty="0"/>
            </a:br>
            <a:endParaRPr lang="pl-PL" sz="3600" b="1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pl-PL" sz="3600" b="1" dirty="0"/>
              <a:t>FIVB oraz CEV rozważają wprowadzenie rutynowych testów na obecność substancji psychoaktywnych u sędziów</a:t>
            </a:r>
            <a:br>
              <a:rPr lang="pl-PL" sz="3600" b="1" dirty="0"/>
            </a:br>
            <a:endParaRPr lang="pl-PL" sz="3600" b="1" dirty="0"/>
          </a:p>
        </p:txBody>
      </p:sp>
      <p:pic>
        <p:nvPicPr>
          <p:cNvPr id="2" name="Obraz 1">
            <a:extLst>
              <a:ext uri="{FF2B5EF4-FFF2-40B4-BE49-F238E27FC236}">
                <a16:creationId xmlns="" xmlns:a16="http://schemas.microsoft.com/office/drawing/2014/main" id="{8D637179-8292-4DDB-B20C-5173D2F5C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0" y="1942290"/>
            <a:ext cx="6096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2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 descr="prezentacja szablon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0"/>
            <a:ext cx="1220787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ytuł 1">
            <a:extLst>
              <a:ext uri="{FF2B5EF4-FFF2-40B4-BE49-F238E27FC236}">
                <a16:creationId xmlns="" xmlns:a16="http://schemas.microsoft.com/office/drawing/2014/main" id="{BEAF73DF-955A-4954-8CB7-F072006FC13C}"/>
              </a:ext>
            </a:extLst>
          </p:cNvPr>
          <p:cNvSpPr txBox="1">
            <a:spLocks/>
          </p:cNvSpPr>
          <p:nvPr/>
        </p:nvSpPr>
        <p:spPr bwMode="auto">
          <a:xfrm>
            <a:off x="450469" y="2128511"/>
            <a:ext cx="11427321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2500" lnSpcReduction="1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600" b="1" dirty="0"/>
              <a:t>Media społecznościowe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pl-PL" sz="3600" b="1" dirty="0"/>
          </a:p>
          <a:p>
            <a:pPr marL="742950" indent="-7429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3600" b="1" dirty="0"/>
              <a:t>Sędziowie to osoby zazwyczaj aktywne w bardzo </a:t>
            </a:r>
            <a:br>
              <a:rPr lang="pl-PL" sz="3600" b="1" dirty="0"/>
            </a:br>
            <a:r>
              <a:rPr lang="pl-PL" sz="3600" b="1" dirty="0"/>
              <a:t>popularnym świecie mediów społecznościowych</a:t>
            </a:r>
            <a:br>
              <a:rPr lang="pl-PL" sz="3600" b="1" dirty="0"/>
            </a:br>
            <a:endParaRPr lang="pl-PL" sz="3600" b="1" dirty="0"/>
          </a:p>
          <a:p>
            <a:pPr marL="742950" indent="-7429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3600" b="1" dirty="0"/>
              <a:t>Należy być bardzo ostrożnym w publikowaniu relacji, postów, zdjęć w wirtualnym </a:t>
            </a:r>
            <a:r>
              <a:rPr lang="pl-PL" sz="3600" b="1" dirty="0" smtClean="0"/>
              <a:t>świecie</a:t>
            </a:r>
            <a:endParaRPr lang="pl-PL" sz="3600" b="1" dirty="0"/>
          </a:p>
          <a:p>
            <a:pPr marL="742950" indent="-7429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pl-PL" sz="3600" b="1" dirty="0"/>
          </a:p>
          <a:p>
            <a:pPr marL="742950" indent="-7429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3600" b="1" dirty="0"/>
              <a:t>Nasze komentarze na różnorakie tematy mogą zostać niekiedy wykorzystane przeciwko </a:t>
            </a:r>
            <a:r>
              <a:rPr lang="pl-PL" sz="3600" b="1" dirty="0" smtClean="0"/>
              <a:t>nam</a:t>
            </a:r>
            <a:endParaRPr lang="pl-PL" sz="3600" b="1" dirty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pl-PL" sz="3600" b="1" dirty="0"/>
          </a:p>
        </p:txBody>
      </p:sp>
      <p:pic>
        <p:nvPicPr>
          <p:cNvPr id="2" name="Obraz 1">
            <a:extLst>
              <a:ext uri="{FF2B5EF4-FFF2-40B4-BE49-F238E27FC236}">
                <a16:creationId xmlns="" xmlns:a16="http://schemas.microsoft.com/office/drawing/2014/main" id="{A4A3024F-6AFA-4D57-84E5-75B2BC922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69" y="1433547"/>
            <a:ext cx="1374988" cy="1374988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21DD2EE9-623D-4B55-8C4E-FDB4323C2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3083" y="1441017"/>
            <a:ext cx="1830005" cy="137498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22BD696A-DA95-4C4D-9173-EDA1B355EF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3374" y="1235447"/>
            <a:ext cx="1580558" cy="158055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ED4272A2-C4B7-4A19-B667-272983DB4C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4970" y="1433547"/>
            <a:ext cx="2225992" cy="138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 descr="prezentacja szablon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0"/>
            <a:ext cx="1220787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ytuł 1">
            <a:extLst>
              <a:ext uri="{FF2B5EF4-FFF2-40B4-BE49-F238E27FC236}">
                <a16:creationId xmlns="" xmlns:a16="http://schemas.microsoft.com/office/drawing/2014/main" id="{BEAF73DF-955A-4954-8CB7-F072006FC13C}"/>
              </a:ext>
            </a:extLst>
          </p:cNvPr>
          <p:cNvSpPr txBox="1">
            <a:spLocks/>
          </p:cNvSpPr>
          <p:nvPr/>
        </p:nvSpPr>
        <p:spPr bwMode="auto">
          <a:xfrm>
            <a:off x="468757" y="1287263"/>
            <a:ext cx="11427321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2500" lnSpcReduction="1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600" b="1" dirty="0"/>
              <a:t>Media społecznościowe c.d.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pl-PL" sz="3600" b="1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pl-PL" sz="3600" b="1" dirty="0"/>
              <a:t>Należy BEZWZGLĘDNIE UNIKAĆ:</a:t>
            </a:r>
          </a:p>
          <a:p>
            <a:pPr marL="742950" indent="-7429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3600" b="1" dirty="0"/>
              <a:t>Publikowania zdjęć z alkoholem czy </a:t>
            </a:r>
            <a:r>
              <a:rPr lang="pl-PL" sz="3600" b="1" dirty="0" smtClean="0"/>
              <a:t>też </a:t>
            </a:r>
            <a:r>
              <a:rPr lang="pl-PL" sz="3600" b="1" dirty="0"/>
              <a:t>innymi używkami</a:t>
            </a:r>
          </a:p>
          <a:p>
            <a:pPr marL="742950" indent="-7429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3600" b="1" dirty="0"/>
              <a:t>Publikowania komentarzy obrażających kogokolwiek</a:t>
            </a:r>
          </a:p>
          <a:p>
            <a:pPr marL="742950" indent="-7429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3600" b="1" dirty="0"/>
              <a:t>Publikowania zdjęć z zawodnikami (zdarzyły się przypadki kiedy kluby z Europy wysyłały do CEV znalezione w sieci zdjęcia sędziów z zawodnikami – BARDZO NIEPOŻĄDANA SYTUACJA!!!)</a:t>
            </a:r>
          </a:p>
          <a:p>
            <a:pPr marL="742950" indent="-7429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3600" b="1" dirty="0"/>
              <a:t>Najlepiej wykazywać jak najmniejszą aktywność w </a:t>
            </a:r>
            <a:r>
              <a:rPr lang="pl-PL" sz="3600" b="1" dirty="0" smtClean="0"/>
              <a:t>Internecie</a:t>
            </a:r>
            <a:r>
              <a:rPr lang="pl-PL" sz="3600" b="1" dirty="0"/>
              <a:t/>
            </a:r>
            <a:br>
              <a:rPr lang="pl-PL" sz="3600" b="1" dirty="0"/>
            </a:br>
            <a:r>
              <a:rPr lang="pl-PL" sz="3600" b="1" dirty="0"/>
              <a:t/>
            </a:r>
            <a:br>
              <a:rPr lang="pl-PL" sz="3600" b="1" dirty="0"/>
            </a:b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337710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 descr="prezentacja szablon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-9525"/>
            <a:ext cx="1220787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ytuł 1">
            <a:extLst>
              <a:ext uri="{FF2B5EF4-FFF2-40B4-BE49-F238E27FC236}">
                <a16:creationId xmlns="" xmlns:a16="http://schemas.microsoft.com/office/drawing/2014/main" id="{BEAF73DF-955A-4954-8CB7-F072006FC13C}"/>
              </a:ext>
            </a:extLst>
          </p:cNvPr>
          <p:cNvSpPr txBox="1">
            <a:spLocks/>
          </p:cNvSpPr>
          <p:nvPr/>
        </p:nvSpPr>
        <p:spPr bwMode="auto">
          <a:xfrm>
            <a:off x="228600" y="1527883"/>
            <a:ext cx="6438530" cy="457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775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600" dirty="0"/>
              <a:t>Niewolnicy smartfonów???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pl-PL" sz="3600" dirty="0"/>
          </a:p>
          <a:p>
            <a:pPr marL="742950" indent="-7429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3600" dirty="0"/>
              <a:t>Znajmy umiar w używaniu smartfonów, tabletów – zwłaszcza w towarzystwie</a:t>
            </a:r>
            <a:br>
              <a:rPr lang="pl-PL" sz="3600" dirty="0"/>
            </a:br>
            <a:endParaRPr lang="pl-PL" sz="3600" dirty="0"/>
          </a:p>
          <a:p>
            <a:pPr marL="742950" indent="-7429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3600" dirty="0" smtClean="0"/>
              <a:t>Pamiętajmy, </a:t>
            </a:r>
            <a:r>
              <a:rPr lang="pl-PL" sz="3600" dirty="0"/>
              <a:t>aby po przyjeździe na halę zostawić telefon w szatni</a:t>
            </a:r>
            <a:br>
              <a:rPr lang="pl-PL" sz="3600" dirty="0"/>
            </a:br>
            <a:endParaRPr lang="pl-PL" sz="3600" dirty="0"/>
          </a:p>
          <a:p>
            <a:pPr marL="742950" indent="-7429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3600" dirty="0"/>
              <a:t>Używanie telefonów po wyjściu na halę w strojach sędziowskich – </a:t>
            </a: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ZABRONIONE!!!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600" b="1" dirty="0"/>
              <a:t/>
            </a:r>
            <a:br>
              <a:rPr lang="pl-PL" sz="3600" b="1" dirty="0"/>
            </a:br>
            <a:r>
              <a:rPr lang="pl-PL" sz="3600" b="1" dirty="0"/>
              <a:t/>
            </a:r>
            <a:br>
              <a:rPr lang="pl-PL" sz="3600" b="1" dirty="0"/>
            </a:br>
            <a:endParaRPr lang="pl-PL" sz="3600" b="1" dirty="0"/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6FC34551-F35C-4E45-8B48-D74DFAB22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944" y="1443127"/>
            <a:ext cx="47625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6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 descr="prezentacja szablon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-9525"/>
            <a:ext cx="1220787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ytuł 1">
            <a:extLst>
              <a:ext uri="{FF2B5EF4-FFF2-40B4-BE49-F238E27FC236}">
                <a16:creationId xmlns="" xmlns:a16="http://schemas.microsoft.com/office/drawing/2014/main" id="{BEAF73DF-955A-4954-8CB7-F072006FC13C}"/>
              </a:ext>
            </a:extLst>
          </p:cNvPr>
          <p:cNvSpPr txBox="1">
            <a:spLocks/>
          </p:cNvSpPr>
          <p:nvPr/>
        </p:nvSpPr>
        <p:spPr bwMode="auto">
          <a:xfrm>
            <a:off x="228599" y="1527883"/>
            <a:ext cx="11686033" cy="457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2500" lnSpcReduction="1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600" dirty="0"/>
              <a:t>Uśmiech – Najlepsza </a:t>
            </a:r>
            <a:r>
              <a:rPr lang="pl-PL" sz="3600" dirty="0" smtClean="0"/>
              <a:t>„broń</a:t>
            </a:r>
            <a:r>
              <a:rPr lang="pl-PL" sz="3600" dirty="0"/>
              <a:t>” sędziego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pl-PL" sz="3600" dirty="0"/>
          </a:p>
          <a:p>
            <a:pPr marL="742950" indent="-7429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3600" dirty="0"/>
              <a:t>Starajmy się być przyjaźni dla wszystkich</a:t>
            </a:r>
          </a:p>
          <a:p>
            <a:pPr marL="742950" indent="-7429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3600" dirty="0"/>
              <a:t>W trakcie uścisku dłoni zawsze patrzmy w oczy</a:t>
            </a:r>
          </a:p>
          <a:p>
            <a:pPr marL="742950" indent="-7429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3600" dirty="0"/>
              <a:t>Nie witajmy się w stylu „na misia” (ktoś inny może odnieść wrażenie, że bardziej lubimy jedną z drużyn)</a:t>
            </a:r>
          </a:p>
          <a:p>
            <a:pPr marL="742950" indent="-7429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3600" dirty="0"/>
              <a:t>Uśmiechajmy się jak najczęściej (losowanie, prezentacja, przebieg spotkania)</a:t>
            </a:r>
            <a:r>
              <a:rPr lang="pl-PL" sz="3600" b="1" dirty="0"/>
              <a:t/>
            </a:r>
            <a:br>
              <a:rPr lang="pl-PL" sz="3600" b="1" dirty="0"/>
            </a:br>
            <a:r>
              <a:rPr lang="pl-PL" sz="3600" b="1" dirty="0"/>
              <a:t/>
            </a:r>
            <a:br>
              <a:rPr lang="pl-PL" sz="3600" b="1" dirty="0"/>
            </a:b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108977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niestandardow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222</Words>
  <Application>Microsoft Office PowerPoint</Application>
  <PresentationFormat>Panoramiczny</PresentationFormat>
  <Paragraphs>49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Motyw pakietu Office</vt:lpstr>
      <vt:lpstr>Projekt niestandardowy</vt:lpstr>
      <vt:lpstr>Sędziowanie na co dzień  w świetle wytycznych  z Kursu dla Kandydatów na  Sędziów Międzynarodowych  Ankara, grudzień 2019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Kursokonferencja szkoleniowa sędziów szczebla centralnego Polskiego Związku Piłki Siatkowej</dc:title>
  <dc:creator>Agnieszka Maroszek</dc:creator>
  <cp:lastModifiedBy>Wojciech Maroszek</cp:lastModifiedBy>
  <cp:revision>42</cp:revision>
  <dcterms:created xsi:type="dcterms:W3CDTF">2016-08-26T06:30:47Z</dcterms:created>
  <dcterms:modified xsi:type="dcterms:W3CDTF">2020-08-17T16:32:29Z</dcterms:modified>
</cp:coreProperties>
</file>